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</p:sldIdLst>
  <p:sldSz cx="14630400" cy="8229600"/>
  <p:notesSz cx="8229600" cy="14630400"/>
  <p:embeddedFontLst>
    <p:embeddedFont>
      <p:font typeface="Nunito Semi Bold" panose="020B0600070205080204" charset="0"/>
      <p:regular r:id="rId11"/>
    </p:embeddedFont>
    <p:embeddedFont>
      <p:font typeface="PT Sans" panose="020B0503020203020204" pitchFamily="34" charset="0"/>
      <p:regular r:id="rId12"/>
      <p:bold r:id="rId13"/>
      <p:italic r:id="rId14"/>
      <p:boldItalic r:id="rId15"/>
    </p:embeddedFont>
    <p:embeddedFont>
      <p:font typeface="PT Sans Bold" panose="020B0703020203020204" pitchFamily="34" charset="0"/>
      <p:bold r:id="rId16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2019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29062" y="3071078"/>
            <a:ext cx="8458676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 err="1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スマート新宿</a:t>
            </a:r>
            <a:endParaRPr lang="en-US" sz="4400" dirty="0">
              <a:solidFill>
                <a:srgbClr val="FFFFFF"/>
              </a:solidFill>
              <a:latin typeface="Nunito Semi Bold" pitchFamily="34" charset="0"/>
              <a:ea typeface="Nunito Semi Bold" pitchFamily="34" charset="-122"/>
              <a:cs typeface="Nunito Semi Bold" pitchFamily="34" charset="-120"/>
            </a:endParaRPr>
          </a:p>
          <a:p>
            <a:pPr marL="0" indent="0" algn="ctr">
              <a:lnSpc>
                <a:spcPts val="5500"/>
              </a:lnSpc>
              <a:buNone/>
            </a:pPr>
            <a:r>
              <a:rPr lang="en-US" sz="4400" dirty="0" err="1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安全・多様性・持続可能な都心へ</a:t>
            </a:r>
            <a:endParaRPr lang="en-US" sz="4400" dirty="0"/>
          </a:p>
        </p:txBody>
      </p:sp>
      <p:sp>
        <p:nvSpPr>
          <p:cNvPr id="7" name="Text 3"/>
          <p:cNvSpPr/>
          <p:nvPr/>
        </p:nvSpPr>
        <p:spPr>
          <a:xfrm>
            <a:off x="9032240" y="7129562"/>
            <a:ext cx="5486400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250"/>
              </a:lnSpc>
              <a:buNone/>
            </a:pPr>
            <a:r>
              <a:rPr lang="en-US" altLang="ja-JP" sz="2350" b="1" dirty="0">
                <a:solidFill>
                  <a:srgbClr val="FFFFFF"/>
                </a:solidFill>
                <a:latin typeface="PT Sans Bold" pitchFamily="34" charset="0"/>
              </a:rPr>
              <a:t>Edgard</a:t>
            </a:r>
            <a:r>
              <a:rPr lang="ja-JP" altLang="en-US" sz="2350" b="1" dirty="0">
                <a:solidFill>
                  <a:srgbClr val="FFFFFF"/>
                </a:solidFill>
                <a:latin typeface="PT Sans Bold" pitchFamily="34" charset="0"/>
              </a:rPr>
              <a:t>、</a:t>
            </a:r>
            <a:r>
              <a:rPr lang="en-US" altLang="ja-JP" sz="2350" b="1" dirty="0">
                <a:solidFill>
                  <a:srgbClr val="FFFFFF"/>
                </a:solidFill>
                <a:latin typeface="PT Sans Bold" pitchFamily="34" charset="0"/>
              </a:rPr>
              <a:t>Bhuiyan</a:t>
            </a:r>
            <a:r>
              <a:rPr lang="ja-JP" altLang="en-US" sz="2350" b="1" dirty="0">
                <a:solidFill>
                  <a:srgbClr val="FFFFFF"/>
                </a:solidFill>
                <a:latin typeface="PT Sans Bold" pitchFamily="34" charset="0"/>
              </a:rPr>
              <a:t>、</a:t>
            </a:r>
            <a:r>
              <a:rPr lang="en-US" altLang="ja-JP" sz="2350" b="1" dirty="0">
                <a:solidFill>
                  <a:srgbClr val="FFFFFF"/>
                </a:solidFill>
                <a:latin typeface="PT Sans Bold" pitchFamily="34" charset="0"/>
              </a:rPr>
              <a:t>Stanley</a:t>
            </a:r>
            <a:endParaRPr lang="en-US" sz="2350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10B9EBB-7833-BC9D-E4B1-13CD44473294}"/>
              </a:ext>
            </a:extLst>
          </p:cNvPr>
          <p:cNvSpPr/>
          <p:nvPr/>
        </p:nvSpPr>
        <p:spPr>
          <a:xfrm>
            <a:off x="12821920" y="7721600"/>
            <a:ext cx="1696720" cy="418862"/>
          </a:xfrm>
          <a:prstGeom prst="rect">
            <a:avLst/>
          </a:prstGeom>
          <a:solidFill>
            <a:srgbClr val="000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23505" y="3142099"/>
            <a:ext cx="647021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なぜ新宿なのか？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1223505" y="4114800"/>
            <a:ext cx="6904395" cy="924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新宿は東京の中心地であり、ビジネス、観光、交通の要衝です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。</a:t>
            </a:r>
          </a:p>
          <a:p>
            <a:pPr marL="0" indent="0" algn="ctr">
              <a:lnSpc>
                <a:spcPts val="3000"/>
              </a:lnSpc>
              <a:buNone/>
            </a:pPr>
            <a:r>
              <a:rPr lang="en-US" sz="185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多様な人々が集まる国際的な街として発展してきました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。</a:t>
            </a:r>
            <a:endParaRPr lang="en-US" sz="1850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455E8DA-493B-CE37-D212-C4133C4C206C}"/>
              </a:ext>
            </a:extLst>
          </p:cNvPr>
          <p:cNvSpPr/>
          <p:nvPr/>
        </p:nvSpPr>
        <p:spPr>
          <a:xfrm>
            <a:off x="12821920" y="7721600"/>
            <a:ext cx="1696720" cy="418862"/>
          </a:xfrm>
          <a:prstGeom prst="rect">
            <a:avLst/>
          </a:prstGeom>
          <a:solidFill>
            <a:srgbClr val="000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0" name="図 19" descr="忙しい歩道で歩いている人たち&#10;&#10;自動的に生成された説明">
            <a:extLst>
              <a:ext uri="{FF2B5EF4-FFF2-40B4-BE49-F238E27FC236}">
                <a16:creationId xmlns:a16="http://schemas.microsoft.com/office/drawing/2014/main" id="{42707C98-F352-084C-49EA-5D4D45613C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137"/>
          <a:stretch/>
        </p:blipFill>
        <p:spPr>
          <a:xfrm>
            <a:off x="9113520" y="0"/>
            <a:ext cx="5516880" cy="82230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5">
            <a:extLst>
              <a:ext uri="{FF2B5EF4-FFF2-40B4-BE49-F238E27FC236}">
                <a16:creationId xmlns:a16="http://schemas.microsoft.com/office/drawing/2014/main" id="{CA1D4B30-C1CD-F447-1308-A00186312245}"/>
              </a:ext>
            </a:extLst>
          </p:cNvPr>
          <p:cNvSpPr/>
          <p:nvPr/>
        </p:nvSpPr>
        <p:spPr>
          <a:xfrm>
            <a:off x="7881773" y="4568349"/>
            <a:ext cx="523101" cy="543638"/>
          </a:xfrm>
          <a:prstGeom prst="roundRect">
            <a:avLst>
              <a:gd name="adj" fmla="val 6667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ja-JP" altLang="en-US" sz="2800"/>
          </a:p>
        </p:txBody>
      </p:sp>
      <p:sp>
        <p:nvSpPr>
          <p:cNvPr id="30" name="Shape 5">
            <a:extLst>
              <a:ext uri="{FF2B5EF4-FFF2-40B4-BE49-F238E27FC236}">
                <a16:creationId xmlns:a16="http://schemas.microsoft.com/office/drawing/2014/main" id="{567E031B-EE4C-4572-A465-9C3F280C63E1}"/>
              </a:ext>
            </a:extLst>
          </p:cNvPr>
          <p:cNvSpPr/>
          <p:nvPr/>
        </p:nvSpPr>
        <p:spPr>
          <a:xfrm>
            <a:off x="7943626" y="3475857"/>
            <a:ext cx="523101" cy="543638"/>
          </a:xfrm>
          <a:prstGeom prst="roundRect">
            <a:avLst>
              <a:gd name="adj" fmla="val 6667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ja-JP" altLang="en-US" sz="2800"/>
          </a:p>
        </p:txBody>
      </p:sp>
      <p:sp>
        <p:nvSpPr>
          <p:cNvPr id="29" name="Shape 5">
            <a:extLst>
              <a:ext uri="{FF2B5EF4-FFF2-40B4-BE49-F238E27FC236}">
                <a16:creationId xmlns:a16="http://schemas.microsoft.com/office/drawing/2014/main" id="{4111B092-3265-F299-6EC5-D11C63FBADFE}"/>
              </a:ext>
            </a:extLst>
          </p:cNvPr>
          <p:cNvSpPr/>
          <p:nvPr/>
        </p:nvSpPr>
        <p:spPr>
          <a:xfrm>
            <a:off x="2123773" y="5055785"/>
            <a:ext cx="523101" cy="543638"/>
          </a:xfrm>
          <a:prstGeom prst="roundRect">
            <a:avLst>
              <a:gd name="adj" fmla="val 6667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ja-JP" altLang="en-US" sz="2800"/>
          </a:p>
        </p:txBody>
      </p:sp>
      <p:sp>
        <p:nvSpPr>
          <p:cNvPr id="28" name="Shape 5">
            <a:extLst>
              <a:ext uri="{FF2B5EF4-FFF2-40B4-BE49-F238E27FC236}">
                <a16:creationId xmlns:a16="http://schemas.microsoft.com/office/drawing/2014/main" id="{3569CCC5-357C-CAD4-C828-085773A43C8A}"/>
              </a:ext>
            </a:extLst>
          </p:cNvPr>
          <p:cNvSpPr/>
          <p:nvPr/>
        </p:nvSpPr>
        <p:spPr>
          <a:xfrm>
            <a:off x="2139759" y="2863756"/>
            <a:ext cx="523101" cy="543638"/>
          </a:xfrm>
          <a:prstGeom prst="roundRect">
            <a:avLst>
              <a:gd name="adj" fmla="val 6667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ja-JP" altLang="en-US" sz="2800"/>
          </a:p>
        </p:txBody>
      </p:sp>
      <p:sp>
        <p:nvSpPr>
          <p:cNvPr id="2" name="Text 0"/>
          <p:cNvSpPr/>
          <p:nvPr/>
        </p:nvSpPr>
        <p:spPr>
          <a:xfrm>
            <a:off x="1" y="1466641"/>
            <a:ext cx="14630400" cy="543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5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現在の課題</a:t>
            </a:r>
            <a:endParaRPr lang="en-US" sz="3400" dirty="0"/>
          </a:p>
        </p:txBody>
      </p:sp>
      <p:sp>
        <p:nvSpPr>
          <p:cNvPr id="4" name="Text 2"/>
          <p:cNvSpPr/>
          <p:nvPr/>
        </p:nvSpPr>
        <p:spPr>
          <a:xfrm>
            <a:off x="2257127" y="3055465"/>
            <a:ext cx="260866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3200" dirty="0"/>
          </a:p>
        </p:txBody>
      </p:sp>
      <p:sp>
        <p:nvSpPr>
          <p:cNvPr id="5" name="Text 3"/>
          <p:cNvSpPr/>
          <p:nvPr/>
        </p:nvSpPr>
        <p:spPr>
          <a:xfrm>
            <a:off x="2780347" y="3078993"/>
            <a:ext cx="2848293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人口密集と交通混雑</a:t>
            </a:r>
            <a:endParaRPr lang="en-US" sz="2400" dirty="0"/>
          </a:p>
        </p:txBody>
      </p:sp>
      <p:sp>
        <p:nvSpPr>
          <p:cNvPr id="7" name="Shape 5"/>
          <p:cNvSpPr/>
          <p:nvPr/>
        </p:nvSpPr>
        <p:spPr>
          <a:xfrm>
            <a:off x="2165905" y="3942692"/>
            <a:ext cx="523101" cy="543638"/>
          </a:xfrm>
          <a:prstGeom prst="roundRect">
            <a:avLst>
              <a:gd name="adj" fmla="val 6667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ja-JP" altLang="en-US" sz="2800"/>
          </a:p>
        </p:txBody>
      </p:sp>
      <p:sp>
        <p:nvSpPr>
          <p:cNvPr id="8" name="Text 6"/>
          <p:cNvSpPr/>
          <p:nvPr/>
        </p:nvSpPr>
        <p:spPr>
          <a:xfrm>
            <a:off x="2257127" y="4132876"/>
            <a:ext cx="260866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3200" dirty="0"/>
          </a:p>
        </p:txBody>
      </p:sp>
      <p:sp>
        <p:nvSpPr>
          <p:cNvPr id="9" name="Text 7"/>
          <p:cNvSpPr/>
          <p:nvPr/>
        </p:nvSpPr>
        <p:spPr>
          <a:xfrm>
            <a:off x="2780347" y="4137460"/>
            <a:ext cx="2174677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歓楽街の治安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2257127" y="5244443"/>
            <a:ext cx="260866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3200" dirty="0"/>
          </a:p>
        </p:txBody>
      </p:sp>
      <p:sp>
        <p:nvSpPr>
          <p:cNvPr id="13" name="Text 11"/>
          <p:cNvSpPr/>
          <p:nvPr/>
        </p:nvSpPr>
        <p:spPr>
          <a:xfrm>
            <a:off x="2780347" y="5271589"/>
            <a:ext cx="2848293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ホームレス支援不足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8025147" y="3674308"/>
            <a:ext cx="260866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3200" dirty="0"/>
          </a:p>
        </p:txBody>
      </p:sp>
      <p:sp>
        <p:nvSpPr>
          <p:cNvPr id="17" name="Text 15"/>
          <p:cNvSpPr/>
          <p:nvPr/>
        </p:nvSpPr>
        <p:spPr>
          <a:xfrm>
            <a:off x="8548366" y="3692941"/>
            <a:ext cx="3684273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外国人との言語・文化の壁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8025147" y="4785875"/>
            <a:ext cx="260866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3200" dirty="0"/>
          </a:p>
        </p:txBody>
      </p:sp>
      <p:sp>
        <p:nvSpPr>
          <p:cNvPr id="21" name="Text 19"/>
          <p:cNvSpPr/>
          <p:nvPr/>
        </p:nvSpPr>
        <p:spPr>
          <a:xfrm>
            <a:off x="8548366" y="4804509"/>
            <a:ext cx="3440433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自然・静かな場所の不足</a:t>
            </a:r>
            <a:endParaRPr lang="en-US" sz="2400" dirty="0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4435C730-B896-FA60-EEC8-2FF7A319CBE6}"/>
              </a:ext>
            </a:extLst>
          </p:cNvPr>
          <p:cNvSpPr/>
          <p:nvPr/>
        </p:nvSpPr>
        <p:spPr>
          <a:xfrm>
            <a:off x="12821920" y="7721600"/>
            <a:ext cx="1696720" cy="418862"/>
          </a:xfrm>
          <a:prstGeom prst="rect">
            <a:avLst/>
          </a:prstGeom>
          <a:solidFill>
            <a:srgbClr val="000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87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1647" y="621983"/>
            <a:ext cx="5321975" cy="665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 err="1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ビジョン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91647" y="1626394"/>
            <a:ext cx="7560707" cy="1328023"/>
          </a:xfrm>
          <a:prstGeom prst="roundRect">
            <a:avLst>
              <a:gd name="adj" fmla="val 25548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5" name="Text 2"/>
          <p:cNvSpPr/>
          <p:nvPr/>
        </p:nvSpPr>
        <p:spPr>
          <a:xfrm>
            <a:off x="1040606" y="2193488"/>
            <a:ext cx="3441859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テクノロジーと人のつながり</a:t>
            </a:r>
            <a:endParaRPr lang="en-US" sz="2050" dirty="0"/>
          </a:p>
        </p:txBody>
      </p:sp>
      <p:sp>
        <p:nvSpPr>
          <p:cNvPr id="7" name="Shape 4"/>
          <p:cNvSpPr/>
          <p:nvPr/>
        </p:nvSpPr>
        <p:spPr>
          <a:xfrm>
            <a:off x="791647" y="3180517"/>
            <a:ext cx="7560707" cy="1328023"/>
          </a:xfrm>
          <a:prstGeom prst="roundRect">
            <a:avLst>
              <a:gd name="adj" fmla="val 25548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8" name="Text 5"/>
          <p:cNvSpPr/>
          <p:nvPr/>
        </p:nvSpPr>
        <p:spPr>
          <a:xfrm>
            <a:off x="1033720" y="3687247"/>
            <a:ext cx="266092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安全な都市環境</a:t>
            </a:r>
            <a:endParaRPr lang="en-US" sz="2050" dirty="0"/>
          </a:p>
        </p:txBody>
      </p:sp>
      <p:sp>
        <p:nvSpPr>
          <p:cNvPr id="10" name="Shape 7"/>
          <p:cNvSpPr/>
          <p:nvPr/>
        </p:nvSpPr>
        <p:spPr>
          <a:xfrm>
            <a:off x="791647" y="4734639"/>
            <a:ext cx="7560707" cy="1328023"/>
          </a:xfrm>
          <a:prstGeom prst="roundRect">
            <a:avLst>
              <a:gd name="adj" fmla="val 25548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1" name="Text 8"/>
          <p:cNvSpPr/>
          <p:nvPr/>
        </p:nvSpPr>
        <p:spPr>
          <a:xfrm>
            <a:off x="1033720" y="5202794"/>
            <a:ext cx="266092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多文化共生社会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40606" y="5451753"/>
            <a:ext cx="7062788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1647" y="6288762"/>
            <a:ext cx="7560707" cy="1328023"/>
          </a:xfrm>
          <a:prstGeom prst="roundRect">
            <a:avLst>
              <a:gd name="adj" fmla="val 25548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4" name="Text 11"/>
          <p:cNvSpPr/>
          <p:nvPr/>
        </p:nvSpPr>
        <p:spPr>
          <a:xfrm>
            <a:off x="1033720" y="6764298"/>
            <a:ext cx="3167896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持続可能なスマートシティ</a:t>
            </a:r>
            <a:endParaRPr lang="en-US" sz="2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9848" y="541972"/>
            <a:ext cx="7355086" cy="579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4400" dirty="0" err="1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ソリューション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48" y="1515785"/>
            <a:ext cx="492681" cy="49268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28869" y="1632704"/>
            <a:ext cx="252888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Shinjuku Connectアプリ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1428869" y="2040850"/>
            <a:ext cx="12511683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多言語対応で、生活情報、防災、イベント、ボランティアをサポートします。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848" y="2848928"/>
            <a:ext cx="492681" cy="49268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28869" y="2965847"/>
            <a:ext cx="2318861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スマート治安システム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1428869" y="3373993"/>
            <a:ext cx="12511683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AIカメラ、緊急ボタン付き街灯、ドローン巡回で安全を確保します。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848" y="4182070"/>
            <a:ext cx="492681" cy="49268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28869" y="4298990"/>
            <a:ext cx="2318861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屋上グリーンゾーン</a:t>
            </a:r>
            <a:endParaRPr lang="en-US" sz="1800" dirty="0"/>
          </a:p>
        </p:txBody>
      </p:sp>
      <p:sp>
        <p:nvSpPr>
          <p:cNvPr id="11" name="Text 6"/>
          <p:cNvSpPr/>
          <p:nvPr/>
        </p:nvSpPr>
        <p:spPr>
          <a:xfrm>
            <a:off x="1428869" y="4707136"/>
            <a:ext cx="12511683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駅やビルに緑地と静かな読書スペースを設け、エコ照明で照らします。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848" y="5515213"/>
            <a:ext cx="492681" cy="49268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28869" y="5632133"/>
            <a:ext cx="2767965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オープンテックシェルター</a:t>
            </a:r>
            <a:endParaRPr lang="en-US" sz="1800" dirty="0"/>
          </a:p>
        </p:txBody>
      </p:sp>
      <p:sp>
        <p:nvSpPr>
          <p:cNvPr id="14" name="Text 8"/>
          <p:cNvSpPr/>
          <p:nvPr/>
        </p:nvSpPr>
        <p:spPr>
          <a:xfrm>
            <a:off x="1428869" y="6040279"/>
            <a:ext cx="12511683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デジタルチェックイン付き簡易宿泊施設で、Wi-Fiと充電を提供し、求職を支援します。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848" y="6848356"/>
            <a:ext cx="492681" cy="49268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28869" y="6965275"/>
            <a:ext cx="3334226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多言語スマート案内機＋ARナビ</a:t>
            </a:r>
            <a:endParaRPr lang="en-US" sz="1800" dirty="0"/>
          </a:p>
        </p:txBody>
      </p:sp>
      <p:sp>
        <p:nvSpPr>
          <p:cNvPr id="17" name="Text 10"/>
          <p:cNvSpPr/>
          <p:nvPr/>
        </p:nvSpPr>
        <p:spPr>
          <a:xfrm>
            <a:off x="1428869" y="7373422"/>
            <a:ext cx="12511683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駅や観光地に多言語端末を設置し、AR地図で観光をサポートします。</a:t>
            </a:r>
            <a:endParaRPr lang="en-US" sz="1550" dirty="0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988B4172-CBAB-A951-89D9-2479C0BB8390}"/>
              </a:ext>
            </a:extLst>
          </p:cNvPr>
          <p:cNvSpPr/>
          <p:nvPr/>
        </p:nvSpPr>
        <p:spPr>
          <a:xfrm>
            <a:off x="12821920" y="7721600"/>
            <a:ext cx="1696720" cy="418862"/>
          </a:xfrm>
          <a:prstGeom prst="rect">
            <a:avLst/>
          </a:prstGeom>
          <a:solidFill>
            <a:srgbClr val="000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9" name="図 18" descr="テーブル が含まれている画像&#10;&#10;自動的に生成された説明">
            <a:extLst>
              <a:ext uri="{FF2B5EF4-FFF2-40B4-BE49-F238E27FC236}">
                <a16:creationId xmlns:a16="http://schemas.microsoft.com/office/drawing/2014/main" id="{FABBEC3C-8CBE-6B96-D98A-46CEE1BB14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54393" y="5953593"/>
            <a:ext cx="2276007" cy="227600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994" y="560546"/>
            <a:ext cx="4787027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期待される効果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94" y="1986915"/>
            <a:ext cx="1017151" cy="12206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32503" y="2190274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夜間の安全性向上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1932503" y="2611398"/>
            <a:ext cx="4681657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AI防犯カメラやドローンで犯罪を抑止します。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994" y="3207544"/>
            <a:ext cx="1017151" cy="122062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32503" y="3410902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多文化共生社会の実現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1932504" y="3832027"/>
            <a:ext cx="4360626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外国人支援アプリで生活の質を向上させます。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94" y="4428172"/>
            <a:ext cx="1017151" cy="12206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32503" y="4631531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エコロジーな都市環境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1932503" y="5052655"/>
            <a:ext cx="5727781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屋上緑化とソーラーパネルで環境負荷を低減します。</a:t>
            </a:r>
            <a:endParaRPr lang="en-US" sz="16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994" y="5648801"/>
            <a:ext cx="1017151" cy="122062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32503" y="5852160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弱者支援の強化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1932503" y="6273284"/>
            <a:ext cx="5453817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オープンテックシェルターで困窮者をサポートします。</a:t>
            </a:r>
            <a:endParaRPr lang="en-US" sz="1600" dirty="0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06AD2C08-4537-5DA6-9BB8-DF450A7872FE}"/>
              </a:ext>
            </a:extLst>
          </p:cNvPr>
          <p:cNvSpPr/>
          <p:nvPr/>
        </p:nvSpPr>
        <p:spPr>
          <a:xfrm>
            <a:off x="12821920" y="7721600"/>
            <a:ext cx="1696720" cy="418862"/>
          </a:xfrm>
          <a:prstGeom prst="rect">
            <a:avLst/>
          </a:prstGeom>
          <a:solidFill>
            <a:srgbClr val="000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9" name="Image 0" descr="preencoded.png">
            <a:extLst>
              <a:ext uri="{FF2B5EF4-FFF2-40B4-BE49-F238E27FC236}">
                <a16:creationId xmlns:a16="http://schemas.microsoft.com/office/drawing/2014/main" id="{84B3EF61-AD39-BBE0-7AAD-84B028A76C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90000" y="-17740"/>
            <a:ext cx="572778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2155" y="228178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まとめ・メッセージ</a:t>
            </a:r>
            <a:endParaRPr lang="en-US" sz="4800" b="1" dirty="0"/>
          </a:p>
        </p:txBody>
      </p:sp>
      <p:sp>
        <p:nvSpPr>
          <p:cNvPr id="5" name="Text 2"/>
          <p:cNvSpPr/>
          <p:nvPr/>
        </p:nvSpPr>
        <p:spPr>
          <a:xfrm>
            <a:off x="6324124" y="3868658"/>
            <a:ext cx="7468553" cy="16787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「</a:t>
            </a:r>
            <a:r>
              <a:rPr lang="en-US" sz="3600" dirty="0" err="1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新宿を、未来の人にも愛される</a:t>
            </a: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、</a:t>
            </a: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FFFFFF"/>
              </a:solidFill>
              <a:latin typeface="Nunito Semi Bold" pitchFamily="34" charset="0"/>
              <a:ea typeface="Nunito Semi Bold" pitchFamily="34" charset="-122"/>
              <a:cs typeface="Nunito Semi Bold" pitchFamily="34" charset="-120"/>
            </a:endParaRPr>
          </a:p>
          <a:p>
            <a:pPr marL="0" indent="0" algn="ctr">
              <a:lnSpc>
                <a:spcPts val="2750"/>
              </a:lnSpc>
              <a:buNone/>
            </a:pPr>
            <a:r>
              <a:rPr lang="en-US" sz="3600" dirty="0" err="1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テクノロジ</a:t>
            </a: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ー×共生のまちへ」</a:t>
            </a:r>
            <a:endParaRPr lang="en-US" sz="3600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BD6F9A2-C130-D208-7E1A-DF1EBDE539DD}"/>
              </a:ext>
            </a:extLst>
          </p:cNvPr>
          <p:cNvSpPr/>
          <p:nvPr/>
        </p:nvSpPr>
        <p:spPr>
          <a:xfrm>
            <a:off x="12821920" y="7721600"/>
            <a:ext cx="1696720" cy="418862"/>
          </a:xfrm>
          <a:prstGeom prst="rect">
            <a:avLst/>
          </a:prstGeom>
          <a:solidFill>
            <a:srgbClr val="000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8" name="図 7" descr="テーブル が含まれている画像&#10;&#10;自動的に生成された説明">
            <a:extLst>
              <a:ext uri="{FF2B5EF4-FFF2-40B4-BE49-F238E27FC236}">
                <a16:creationId xmlns:a16="http://schemas.microsoft.com/office/drawing/2014/main" id="{F60AF369-E472-79AF-1FDF-97DBE1A05B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4393" y="5953593"/>
            <a:ext cx="2276007" cy="22760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C707B68-70FF-70DC-F8E1-5419D9FEE97D}"/>
              </a:ext>
            </a:extLst>
          </p:cNvPr>
          <p:cNvSpPr/>
          <p:nvPr/>
        </p:nvSpPr>
        <p:spPr>
          <a:xfrm>
            <a:off x="12821920" y="7721600"/>
            <a:ext cx="1696720" cy="418862"/>
          </a:xfrm>
          <a:prstGeom prst="rect">
            <a:avLst/>
          </a:prstGeom>
          <a:solidFill>
            <a:srgbClr val="000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041FFBB-2657-96F5-6E58-78093006E89B}"/>
              </a:ext>
            </a:extLst>
          </p:cNvPr>
          <p:cNvSpPr txBox="1"/>
          <p:nvPr/>
        </p:nvSpPr>
        <p:spPr>
          <a:xfrm>
            <a:off x="0" y="3805944"/>
            <a:ext cx="14630400" cy="805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5500"/>
              </a:lnSpc>
            </a:pPr>
            <a:r>
              <a:rPr lang="ja-JP" altLang="en-US" sz="4800" b="1" dirty="0">
                <a:solidFill>
                  <a:srgbClr val="FFFFFF"/>
                </a:solidFill>
                <a:latin typeface="Nunito Semi Bold" pitchFamily="34" charset="0"/>
              </a:rPr>
              <a:t>ご清聴ありがとうございました！</a:t>
            </a:r>
            <a:endParaRPr lang="en-US" altLang="ja-JP" sz="4800" b="1" dirty="0">
              <a:solidFill>
                <a:srgbClr val="FFFFFF"/>
              </a:solidFill>
              <a:latin typeface="Nunito Semi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650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124</Words>
  <Application>Microsoft Office PowerPoint</Application>
  <PresentationFormat>ユーザー設定</PresentationFormat>
  <Paragraphs>54</Paragraphs>
  <Slides>8</Slides>
  <Notes>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3" baseType="lpstr">
      <vt:lpstr>Nunito Semi Bold</vt:lpstr>
      <vt:lpstr>PT Sans</vt:lpstr>
      <vt:lpstr>PT Sans Bold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TB-DE SA MONSORES EDGARD</cp:lastModifiedBy>
  <cp:revision>11</cp:revision>
  <dcterms:created xsi:type="dcterms:W3CDTF">2025-06-17T01:07:26Z</dcterms:created>
  <dcterms:modified xsi:type="dcterms:W3CDTF">2025-06-17T03:02:50Z</dcterms:modified>
</cp:coreProperties>
</file>